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9" r:id="rId3"/>
    <p:sldId id="292" r:id="rId4"/>
    <p:sldId id="296" r:id="rId5"/>
    <p:sldId id="297" r:id="rId6"/>
    <p:sldId id="293" r:id="rId7"/>
    <p:sldId id="294" r:id="rId8"/>
    <p:sldId id="299" r:id="rId9"/>
    <p:sldId id="295" r:id="rId10"/>
    <p:sldId id="298" r:id="rId11"/>
    <p:sldId id="300" r:id="rId12"/>
    <p:sldId id="301" r:id="rId13"/>
    <p:sldId id="302" r:id="rId14"/>
    <p:sldId id="304" r:id="rId15"/>
    <p:sldId id="305" r:id="rId16"/>
    <p:sldId id="281" r:id="rId17"/>
    <p:sldId id="27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252"/>
    <a:srgbClr val="CCCDD0"/>
    <a:srgbClr val="AEAFA9"/>
    <a:srgbClr val="BCDEE3"/>
    <a:srgbClr val="6497B1"/>
    <a:srgbClr val="007095"/>
    <a:srgbClr val="005289"/>
    <a:srgbClr val="393939"/>
    <a:srgbClr val="04396C"/>
    <a:srgbClr val="418A9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2022-03-23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>
              <a:alpha val="55000"/>
            </a:srgbClr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399061" y="272729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센서의 사용 방법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08907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199763" y="4346555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Snslab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최영광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05F107-B5EE-4181-B1AB-742EE90E9B16}"/>
              </a:ext>
            </a:extLst>
          </p:cNvPr>
          <p:cNvSpPr/>
          <p:nvPr/>
        </p:nvSpPr>
        <p:spPr>
          <a:xfrm>
            <a:off x="478172" y="3112316"/>
            <a:ext cx="11190914" cy="2902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투과형</a:t>
            </a:r>
            <a:endParaRPr lang="ko-KR" altLang="en-US" sz="2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101916"/>
              <a:ext cx="5113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물체 검지용 적외선 센서 사용 방법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7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7,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C0B6A2-3BBE-4ECF-8E66-58584C9905C8}"/>
              </a:ext>
            </a:extLst>
          </p:cNvPr>
          <p:cNvSpPr/>
          <p:nvPr/>
        </p:nvSpPr>
        <p:spPr>
          <a:xfrm>
            <a:off x="478172" y="1883946"/>
            <a:ext cx="5276720" cy="931671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적외선 출력 부분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적외선 발광 다이오드 배치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적외선 입력 부분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수광 센서나 포토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892C4D-5584-4F63-A6E8-CDB5180328C2}"/>
              </a:ext>
            </a:extLst>
          </p:cNvPr>
          <p:cNvSpPr/>
          <p:nvPr/>
        </p:nvSpPr>
        <p:spPr>
          <a:xfrm>
            <a:off x="6437109" y="1873151"/>
            <a:ext cx="5231977" cy="931671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마주보도록 배열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사이에 검출물이 통과 할 때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빛이 차단 되는 현상을 통해 물체 유무 검출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CD624C-12B0-4069-A676-1F8CBC87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09" y="3422074"/>
            <a:ext cx="4622333" cy="22779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54A8DD-2DF0-4010-9E88-EC97BC61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58" y="3422074"/>
            <a:ext cx="4622334" cy="22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0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 검출</a:t>
            </a:r>
            <a:endParaRPr lang="ko-KR" altLang="en-US" sz="2000" spc="-30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7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9,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54E32D-B178-41B2-9D42-65EAB2916698}"/>
              </a:ext>
            </a:extLst>
          </p:cNvPr>
          <p:cNvSpPr txBox="1"/>
          <p:nvPr/>
        </p:nvSpPr>
        <p:spPr>
          <a:xfrm>
            <a:off x="875104" y="101916"/>
            <a:ext cx="5578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라인트레이서에서의</a:t>
            </a:r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적외선 센서 역할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B58C4A-C203-41EB-8153-014123DA7376}"/>
              </a:ext>
            </a:extLst>
          </p:cNvPr>
          <p:cNvSpPr/>
          <p:nvPr/>
        </p:nvSpPr>
        <p:spPr>
          <a:xfrm>
            <a:off x="186080" y="1796626"/>
            <a:ext cx="11747788" cy="480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308B92D-AE0A-4E51-B2F5-F6B9CAE17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926128"/>
              </p:ext>
            </p:extLst>
          </p:nvPr>
        </p:nvGraphicFramePr>
        <p:xfrm>
          <a:off x="558637" y="5209185"/>
          <a:ext cx="5249340" cy="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670">
                  <a:extLst>
                    <a:ext uri="{9D8B030D-6E8A-4147-A177-3AD203B41FA5}">
                      <a16:colId xmlns:a16="http://schemas.microsoft.com/office/drawing/2014/main" val="225579964"/>
                    </a:ext>
                  </a:extLst>
                </a:gridCol>
                <a:gridCol w="2624670">
                  <a:extLst>
                    <a:ext uri="{9D8B030D-6E8A-4147-A177-3AD203B41FA5}">
                      <a16:colId xmlns:a16="http://schemas.microsoft.com/office/drawing/2014/main" val="106990146"/>
                    </a:ext>
                  </a:extLst>
                </a:gridCol>
              </a:tblGrid>
              <a:tr h="383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흑색을 제외한 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30068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52321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F5348-154D-410F-897A-5E569B6D9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38" y="2205496"/>
            <a:ext cx="5249339" cy="23053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E41CE2-3747-4100-BE6A-0A088EE1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22" y="2205496"/>
            <a:ext cx="5249339" cy="378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19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C9B420-2C96-4DB5-9897-F1F13F1545D3}"/>
              </a:ext>
            </a:extLst>
          </p:cNvPr>
          <p:cNvSpPr/>
          <p:nvPr/>
        </p:nvSpPr>
        <p:spPr>
          <a:xfrm>
            <a:off x="186080" y="1796626"/>
            <a:ext cx="11747788" cy="480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870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10,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54E32D-B178-41B2-9D42-65EAB2916698}"/>
              </a:ext>
            </a:extLst>
          </p:cNvPr>
          <p:cNvSpPr txBox="1"/>
          <p:nvPr/>
        </p:nvSpPr>
        <p:spPr>
          <a:xfrm>
            <a:off x="875104" y="101916"/>
            <a:ext cx="7678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적외선 센서를 이용한 </a:t>
            </a:r>
            <a:r>
              <a:rPr lang="ko-KR" altLang="en-US" sz="28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라인트레이서에서의</a:t>
            </a:r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동작 원리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8B9E385-B6F9-4B62-8463-2B13897B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0" y="2231471"/>
            <a:ext cx="11450648" cy="415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C9B420-2C96-4DB5-9897-F1F13F1545D3}"/>
              </a:ext>
            </a:extLst>
          </p:cNvPr>
          <p:cNvSpPr/>
          <p:nvPr/>
        </p:nvSpPr>
        <p:spPr>
          <a:xfrm>
            <a:off x="186080" y="1796626"/>
            <a:ext cx="11747788" cy="480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870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11,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54E32D-B178-41B2-9D42-65EAB2916698}"/>
              </a:ext>
            </a:extLst>
          </p:cNvPr>
          <p:cNvSpPr txBox="1"/>
          <p:nvPr/>
        </p:nvSpPr>
        <p:spPr>
          <a:xfrm>
            <a:off x="875104" y="10191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회로도 및 코딩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3CC515-E26E-4F9D-9A36-FB9D65517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3" y="2214392"/>
            <a:ext cx="5315671" cy="39959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22D681-DB44-489B-9F82-916CBD658759}"/>
              </a:ext>
            </a:extLst>
          </p:cNvPr>
          <p:cNvSpPr txBox="1"/>
          <p:nvPr/>
        </p:nvSpPr>
        <p:spPr>
          <a:xfrm>
            <a:off x="6300302" y="1845060"/>
            <a:ext cx="407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마이크로컨트롤러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ATmega128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38C4CD-62CE-451E-A2F4-3D70A1565394}"/>
              </a:ext>
            </a:extLst>
          </p:cNvPr>
          <p:cNvSpPr txBox="1"/>
          <p:nvPr/>
        </p:nvSpPr>
        <p:spPr>
          <a:xfrm>
            <a:off x="517473" y="1846658"/>
            <a:ext cx="407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*TCRT5000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시트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E73C98-50B3-4B73-81D0-A6FAA0056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58" y="2214391"/>
            <a:ext cx="5315669" cy="39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C9B420-2C96-4DB5-9897-F1F13F1545D3}"/>
              </a:ext>
            </a:extLst>
          </p:cNvPr>
          <p:cNvSpPr/>
          <p:nvPr/>
        </p:nvSpPr>
        <p:spPr>
          <a:xfrm>
            <a:off x="186080" y="1796626"/>
            <a:ext cx="11747788" cy="480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870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12,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54E32D-B178-41B2-9D42-65EAB2916698}"/>
              </a:ext>
            </a:extLst>
          </p:cNvPr>
          <p:cNvSpPr txBox="1"/>
          <p:nvPr/>
        </p:nvSpPr>
        <p:spPr>
          <a:xfrm>
            <a:off x="875104" y="101916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회로 구현 및 실험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8B9B84-F207-49B0-A212-304A90C1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1" y="2214392"/>
            <a:ext cx="5315671" cy="3985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312F89-E13A-4AE4-9F37-C8FDB5DC5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57" y="2214391"/>
            <a:ext cx="5315671" cy="40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C9B420-2C96-4DB5-9897-F1F13F1545D3}"/>
              </a:ext>
            </a:extLst>
          </p:cNvPr>
          <p:cNvSpPr/>
          <p:nvPr/>
        </p:nvSpPr>
        <p:spPr>
          <a:xfrm>
            <a:off x="186080" y="1796626"/>
            <a:ext cx="11747788" cy="480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870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13,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54E32D-B178-41B2-9D42-65EAB2916698}"/>
              </a:ext>
            </a:extLst>
          </p:cNvPr>
          <p:cNvSpPr txBox="1"/>
          <p:nvPr/>
        </p:nvSpPr>
        <p:spPr>
          <a:xfrm>
            <a:off x="875104" y="1019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실험 영상</a:t>
            </a:r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3C4560A4-1BA9-4725-8035-07D63CE59D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2255" y="2100202"/>
            <a:ext cx="10029268" cy="419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374C0-C1EE-4694-9787-E3A2D1725D20}"/>
              </a:ext>
            </a:extLst>
          </p:cNvPr>
          <p:cNvSpPr txBox="1"/>
          <p:nvPr/>
        </p:nvSpPr>
        <p:spPr>
          <a:xfrm>
            <a:off x="395516" y="323464"/>
            <a:ext cx="432041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13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5FDCC-1B98-4581-9C7B-0D42C7918E91}"/>
              </a:ext>
            </a:extLst>
          </p:cNvPr>
          <p:cNvSpPr txBox="1"/>
          <p:nvPr/>
        </p:nvSpPr>
        <p:spPr>
          <a:xfrm>
            <a:off x="3689441" y="3075057"/>
            <a:ext cx="48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75104" y="1515898"/>
            <a:ext cx="7348023" cy="3977043"/>
            <a:chOff x="619016" y="2146300"/>
            <a:chExt cx="7348023" cy="482155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65EFFB-77B3-4093-9EBE-5BC7CD9D594B}"/>
                </a:ext>
              </a:extLst>
            </p:cNvPr>
            <p:cNvGrpSpPr/>
            <p:nvPr/>
          </p:nvGrpSpPr>
          <p:grpSpPr>
            <a:xfrm>
              <a:off x="619016" y="2146300"/>
              <a:ext cx="5341063" cy="858203"/>
              <a:chOff x="294640" y="3596640"/>
              <a:chExt cx="5341063" cy="8582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75390-ADD7-4C94-8805-D912724ABC3E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481222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61C2D-7B54-4B3D-9449-360FD650556A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4692310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센서의 정의 및 필요성과 종류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CF3CB36-97CB-4B01-AB5E-847ED38F7969}"/>
                </a:ext>
              </a:extLst>
            </p:cNvPr>
            <p:cNvGrpSpPr/>
            <p:nvPr/>
          </p:nvGrpSpPr>
          <p:grpSpPr>
            <a:xfrm>
              <a:off x="619016" y="3137138"/>
              <a:ext cx="7348023" cy="858203"/>
              <a:chOff x="294640" y="3596640"/>
              <a:chExt cx="7348023" cy="85820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33E10E-6802-4565-A9E8-5457EEEB6662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481222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C73533-A9D9-4EEB-A800-80F0AD62009F}"/>
                  </a:ext>
                </a:extLst>
              </p:cNvPr>
              <p:cNvSpPr txBox="1"/>
              <p:nvPr/>
            </p:nvSpPr>
            <p:spPr>
              <a:xfrm>
                <a:off x="943393" y="3774810"/>
                <a:ext cx="6699270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적외선 발광 다이오드</a:t>
                </a:r>
                <a:r>
                  <a:rPr lang="en-US" altLang="ko-KR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적외선 수광 포토 </a:t>
                </a:r>
                <a:r>
                  <a:rPr lang="en-US" altLang="ko-KR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TR</a:t>
                </a:r>
                <a:endParaRPr lang="ko-KR" altLang="en-US" sz="2800" spc="-1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619016" y="4127977"/>
              <a:ext cx="481222" cy="858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4284631"/>
              <a:ext cx="2649623" cy="1692386"/>
              <a:chOff x="294640" y="2762457"/>
              <a:chExt cx="2649623" cy="169238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481222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991251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적외선 센서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6109651"/>
              <a:ext cx="6030355" cy="858202"/>
              <a:chOff x="294640" y="3596640"/>
              <a:chExt cx="6030355" cy="85820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481222" cy="858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3749737"/>
                <a:ext cx="5371983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물체 검지용 적외선 센서 사용방법</a:t>
                </a: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5BDFAE-0E7A-44D0-8E15-5C4122312B6F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8A484F-77D8-4672-BDE9-305144287FD7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AC4102-5ABA-4046-A11E-566E4F5794E6}"/>
                </a:ext>
              </a:extLst>
            </p:cNvPr>
            <p:cNvSpPr txBox="1"/>
            <p:nvPr/>
          </p:nvSpPr>
          <p:spPr>
            <a:xfrm>
              <a:off x="875104" y="101916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838CE4-FD8B-47D2-BAA6-C4F0E02E7A4D}"/>
              </a:ext>
            </a:extLst>
          </p:cNvPr>
          <p:cNvGrpSpPr/>
          <p:nvPr/>
        </p:nvGrpSpPr>
        <p:grpSpPr>
          <a:xfrm>
            <a:off x="875104" y="4079234"/>
            <a:ext cx="6227524" cy="2175866"/>
            <a:chOff x="619016" y="804173"/>
            <a:chExt cx="6227524" cy="350978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AF339B-7A3C-42B2-BAF5-59EAF0FBF743}"/>
                </a:ext>
              </a:extLst>
            </p:cNvPr>
            <p:cNvSpPr txBox="1"/>
            <p:nvPr/>
          </p:nvSpPr>
          <p:spPr>
            <a:xfrm>
              <a:off x="619016" y="3172100"/>
              <a:ext cx="481222" cy="1141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9FB1FE-835A-4515-BDB7-88CD5982F80C}"/>
                </a:ext>
              </a:extLst>
            </p:cNvPr>
            <p:cNvSpPr txBox="1"/>
            <p:nvPr/>
          </p:nvSpPr>
          <p:spPr>
            <a:xfrm>
              <a:off x="1267769" y="804173"/>
              <a:ext cx="5578771" cy="843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라인트레이서에서의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적외선 센서 역할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C378538-FE74-499C-8E24-82E547777D20}"/>
              </a:ext>
            </a:extLst>
          </p:cNvPr>
          <p:cNvSpPr txBox="1"/>
          <p:nvPr/>
        </p:nvSpPr>
        <p:spPr>
          <a:xfrm>
            <a:off x="1533476" y="5673439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회로 구현과</a:t>
            </a:r>
            <a:r>
              <a: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실험</a:t>
            </a:r>
          </a:p>
        </p:txBody>
      </p:sp>
    </p:spTree>
    <p:extLst>
      <p:ext uri="{BB962C8B-B14F-4D97-AF65-F5344CB8AC3E}">
        <p14:creationId xmlns:p14="http://schemas.microsoft.com/office/powerpoint/2010/main" val="402370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47819"/>
              </p:ext>
            </p:extLst>
          </p:nvPr>
        </p:nvGraphicFramePr>
        <p:xfrm>
          <a:off x="132080" y="2944302"/>
          <a:ext cx="11922900" cy="19345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190">
                  <a:extLst>
                    <a:ext uri="{9D8B030D-6E8A-4147-A177-3AD203B41FA5}">
                      <a16:colId xmlns:a16="http://schemas.microsoft.com/office/drawing/2014/main" val="3579928751"/>
                    </a:ext>
                  </a:extLst>
                </a:gridCol>
                <a:gridCol w="939571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마이크로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레버가 존재</a:t>
                      </a:r>
                      <a:r>
                        <a:rPr lang="en-US" altLang="ko-KR" sz="18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레버가 가볍게 누르기만 해도 스위치가  </a:t>
                      </a:r>
                      <a:r>
                        <a:rPr lang="en-US" altLang="ko-KR" sz="18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“ON”.</a:t>
                      </a:r>
                      <a:endParaRPr lang="ko-KR" altLang="en-US" sz="18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71616"/>
                  </a:ext>
                </a:extLst>
              </a:tr>
              <a:tr h="255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적외선 광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적외선 발광 다이오드</a:t>
                      </a:r>
                      <a:r>
                        <a:rPr lang="en-US" altLang="ko-KR" sz="18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적외선 수광 모듈 이용</a:t>
                      </a:r>
                      <a:r>
                        <a:rPr lang="en-US" altLang="ko-KR" sz="18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적외선 발광 다이오드에서 적외선 방출</a:t>
                      </a:r>
                      <a:r>
                        <a:rPr lang="en-US" altLang="ko-KR" sz="18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적외선 수광 모듈에서 적외선 검지</a:t>
                      </a:r>
                      <a:r>
                        <a:rPr lang="en-US" altLang="ko-KR" sz="18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b="0" spc="-15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01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송신기와 수신기로 구성</a:t>
                      </a:r>
                      <a:r>
                        <a:rPr lang="en-US" altLang="ko-KR" sz="18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송신기로 초음파를 출력해 초음파의 반사를 수신기로 검지</a:t>
                      </a:r>
                      <a:r>
                        <a:rPr lang="en-US" altLang="ko-KR" sz="18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101916"/>
              <a:ext cx="43845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센서의 정의 및 필요성과 종류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7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1,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C5767EE-CD6E-48E2-BE26-E02C66E0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652097"/>
              </p:ext>
            </p:extLst>
          </p:nvPr>
        </p:nvGraphicFramePr>
        <p:xfrm>
          <a:off x="132080" y="2095129"/>
          <a:ext cx="807051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920">
                  <a:extLst>
                    <a:ext uri="{9D8B030D-6E8A-4147-A177-3AD203B41FA5}">
                      <a16:colId xmlns:a16="http://schemas.microsoft.com/office/drawing/2014/main" val="150573120"/>
                    </a:ext>
                  </a:extLst>
                </a:gridCol>
                <a:gridCol w="5535594">
                  <a:extLst>
                    <a:ext uri="{9D8B030D-6E8A-4147-A177-3AD203B41FA5}">
                      <a16:colId xmlns:a16="http://schemas.microsoft.com/office/drawing/2014/main" val="2968294956"/>
                    </a:ext>
                  </a:extLst>
                </a:gridCol>
              </a:tblGrid>
              <a:tr h="3834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센서의 필요성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로봇이 움직일 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시각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촉각의 역할 필요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센서가 그 역할 수행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56136"/>
                  </a:ext>
                </a:extLst>
              </a:tr>
            </a:tbl>
          </a:graphicData>
        </a:graphic>
      </p:graphicFrame>
      <p:pic>
        <p:nvPicPr>
          <p:cNvPr id="15" name="Picture 1">
            <a:extLst>
              <a:ext uri="{FF2B5EF4-FFF2-40B4-BE49-F238E27FC236}">
                <a16:creationId xmlns:a16="http://schemas.microsoft.com/office/drawing/2014/main" id="{D618F22A-4143-4B72-B2FC-0CEA462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20" t="24701" r="35416" b="20471"/>
          <a:stretch>
            <a:fillRect/>
          </a:stretch>
        </p:blipFill>
        <p:spPr>
          <a:xfrm>
            <a:off x="2529411" y="5144745"/>
            <a:ext cx="1491675" cy="123944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DC3F40C-4E9D-4054-BD21-C98AC126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51" t="40232" r="42026" b="36377"/>
          <a:stretch>
            <a:fillRect/>
          </a:stretch>
        </p:blipFill>
        <p:spPr>
          <a:xfrm>
            <a:off x="8205804" y="5144745"/>
            <a:ext cx="1985264" cy="11643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 descr="튜브이(가) 표시된 사진&#10;&#10;자동 생성된 설명">
            <a:extLst>
              <a:ext uri="{FF2B5EF4-FFF2-40B4-BE49-F238E27FC236}">
                <a16:creationId xmlns:a16="http://schemas.microsoft.com/office/drawing/2014/main" id="{6F6FF6F3-8870-4F4F-AC6F-183D872066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13" y="5144745"/>
            <a:ext cx="1985264" cy="12394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B124E8-CEAB-4D4A-A1D3-926B38DBB49B}"/>
              </a:ext>
            </a:extLst>
          </p:cNvPr>
          <p:cNvSpPr txBox="1"/>
          <p:nvPr/>
        </p:nvSpPr>
        <p:spPr>
          <a:xfrm>
            <a:off x="2173864" y="6384187"/>
            <a:ext cx="2202768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▲ 마이크로 스위치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3C274-B442-4A2F-B207-D7248EADBCF9}"/>
              </a:ext>
            </a:extLst>
          </p:cNvPr>
          <p:cNvSpPr txBox="1"/>
          <p:nvPr/>
        </p:nvSpPr>
        <p:spPr>
          <a:xfrm>
            <a:off x="5120813" y="6309081"/>
            <a:ext cx="2202768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▲ </a:t>
            </a:r>
            <a:r>
              <a:rPr lang="ko-KR" altLang="en-US" sz="1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적외선 광 센서 </a:t>
            </a:r>
            <a:endParaRPr lang="ko-KR" altLang="en-US" sz="1800" kern="0" spc="0" dirty="0">
              <a:solidFill>
                <a:srgbClr val="FF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A1A38-4ABD-47F1-95E4-B846D3FF59B8}"/>
              </a:ext>
            </a:extLst>
          </p:cNvPr>
          <p:cNvSpPr txBox="1"/>
          <p:nvPr/>
        </p:nvSpPr>
        <p:spPr>
          <a:xfrm>
            <a:off x="8202594" y="6309080"/>
            <a:ext cx="2202768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▲ 초음파 센서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31EAD933-5C6E-43E8-B275-C52D6140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91399"/>
              </p:ext>
            </p:extLst>
          </p:nvPr>
        </p:nvGraphicFramePr>
        <p:xfrm>
          <a:off x="132080" y="1286053"/>
          <a:ext cx="807051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920">
                  <a:extLst>
                    <a:ext uri="{9D8B030D-6E8A-4147-A177-3AD203B41FA5}">
                      <a16:colId xmlns:a16="http://schemas.microsoft.com/office/drawing/2014/main" val="150573120"/>
                    </a:ext>
                  </a:extLst>
                </a:gridCol>
                <a:gridCol w="5535594">
                  <a:extLst>
                    <a:ext uri="{9D8B030D-6E8A-4147-A177-3AD203B41FA5}">
                      <a16:colId xmlns:a16="http://schemas.microsoft.com/office/drawing/2014/main" val="2968294956"/>
                    </a:ext>
                  </a:extLst>
                </a:gridCol>
              </a:tblGrid>
              <a:tr h="3834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센서의 정의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어떤 사물 주변의 상태 변화나 환경 변화를 감지 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전기적인 신호로 바꿔주는 장치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56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20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101916"/>
              <a:ext cx="3246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적외선 발광 다이오드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7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2,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5D72FA0-D791-4B18-8600-D4DB7F0AA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39214"/>
              </p:ext>
            </p:extLst>
          </p:nvPr>
        </p:nvGraphicFramePr>
        <p:xfrm>
          <a:off x="108000" y="1373327"/>
          <a:ext cx="11972147" cy="1888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591">
                  <a:extLst>
                    <a:ext uri="{9D8B030D-6E8A-4147-A177-3AD203B41FA5}">
                      <a16:colId xmlns:a16="http://schemas.microsoft.com/office/drawing/2014/main" val="661514010"/>
                    </a:ext>
                  </a:extLst>
                </a:gridCol>
                <a:gridCol w="2429159">
                  <a:extLst>
                    <a:ext uri="{9D8B030D-6E8A-4147-A177-3AD203B41FA5}">
                      <a16:colId xmlns:a16="http://schemas.microsoft.com/office/drawing/2014/main" val="275090053"/>
                    </a:ext>
                  </a:extLst>
                </a:gridCol>
                <a:gridCol w="6748397">
                  <a:extLst>
                    <a:ext uri="{9D8B030D-6E8A-4147-A177-3AD203B41FA5}">
                      <a16:colId xmlns:a16="http://schemas.microsoft.com/office/drawing/2014/main" val="3328642198"/>
                    </a:ext>
                  </a:extLst>
                </a:gridCol>
              </a:tblGrid>
              <a:tr h="459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55340"/>
                  </a:ext>
                </a:extLst>
              </a:tr>
              <a:tr h="142830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적외선 발광 다이오드</a:t>
                      </a:r>
                    </a:p>
                  </a:txBody>
                  <a:tcP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적외선 파장의 빛이 발생하도록 한 발광 다이오드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빛으로 통신하는 것이 목적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빛이 먼 곳 까지 갈 수 있도록 매우 큰 펄스 전류로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on/off.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54791"/>
                  </a:ext>
                </a:extLst>
              </a:tr>
            </a:tbl>
          </a:graphicData>
        </a:graphic>
      </p:graphicFrame>
      <p:pic>
        <p:nvPicPr>
          <p:cNvPr id="16" name="Picture 8">
            <a:extLst>
              <a:ext uri="{FF2B5EF4-FFF2-40B4-BE49-F238E27FC236}">
                <a16:creationId xmlns:a16="http://schemas.microsoft.com/office/drawing/2014/main" id="{E4277316-A5EC-4D5A-951A-FF32DB9A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76" t="28726" r="32700" b="40369"/>
          <a:stretch>
            <a:fillRect/>
          </a:stretch>
        </p:blipFill>
        <p:spPr>
          <a:xfrm>
            <a:off x="3129093" y="1973690"/>
            <a:ext cx="1996579" cy="121326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235B14-2E0E-46B8-BDC8-ED5421EDE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2" r="3424"/>
          <a:stretch/>
        </p:blipFill>
        <p:spPr>
          <a:xfrm>
            <a:off x="108000" y="3858869"/>
            <a:ext cx="5378400" cy="20386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B15A08-E36B-425B-BA23-8423452667EF}"/>
              </a:ext>
            </a:extLst>
          </p:cNvPr>
          <p:cNvSpPr/>
          <p:nvPr/>
        </p:nvSpPr>
        <p:spPr>
          <a:xfrm>
            <a:off x="5561901" y="4009241"/>
            <a:ext cx="6518246" cy="1888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특정 원소의 반도체에 순방향 전압 가하면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전자와 정공이 이동하면서 서로 재결합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전자와 정공이 떨어져 있을 때 보다 작은 에너지가 되므로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이때 발생하는 에너지의 차이로 빛을 방출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62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101916"/>
              <a:ext cx="30283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적외선 수광 포토 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7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3,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89BB8E22-392A-4A36-974E-FC98774D7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47423"/>
              </p:ext>
            </p:extLst>
          </p:nvPr>
        </p:nvGraphicFramePr>
        <p:xfrm>
          <a:off x="132079" y="1178877"/>
          <a:ext cx="11972146" cy="107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592">
                  <a:extLst>
                    <a:ext uri="{9D8B030D-6E8A-4147-A177-3AD203B41FA5}">
                      <a16:colId xmlns:a16="http://schemas.microsoft.com/office/drawing/2014/main" val="661514010"/>
                    </a:ext>
                  </a:extLst>
                </a:gridCol>
                <a:gridCol w="2429159">
                  <a:extLst>
                    <a:ext uri="{9D8B030D-6E8A-4147-A177-3AD203B41FA5}">
                      <a16:colId xmlns:a16="http://schemas.microsoft.com/office/drawing/2014/main" val="275090053"/>
                    </a:ext>
                  </a:extLst>
                </a:gridCol>
                <a:gridCol w="6748395">
                  <a:extLst>
                    <a:ext uri="{9D8B030D-6E8A-4147-A177-3AD203B41FA5}">
                      <a16:colId xmlns:a16="http://schemas.microsoft.com/office/drawing/2014/main" val="3328642198"/>
                    </a:ext>
                  </a:extLst>
                </a:gridCol>
              </a:tblGrid>
              <a:tr h="364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55340"/>
                  </a:ext>
                </a:extLst>
              </a:tr>
              <a:tr h="71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포토 </a:t>
                      </a:r>
                      <a:r>
                        <a:rPr lang="en-US" altLang="ko-KR" sz="2000" dirty="0"/>
                        <a:t>TR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적외선 파장의 빛에 반응 하는 수광 센서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포토 다이오드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포토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있고 자주 사용되는 것은 포토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5479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0D5CBE-D921-4AA6-81BB-3FBF2AE430A5}"/>
              </a:ext>
            </a:extLst>
          </p:cNvPr>
          <p:cNvSpPr/>
          <p:nvPr/>
        </p:nvSpPr>
        <p:spPr>
          <a:xfrm>
            <a:off x="109927" y="2697625"/>
            <a:ext cx="11972146" cy="358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AD69D391-0208-4327-AC82-C49008DD7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028373"/>
              </p:ext>
            </p:extLst>
          </p:nvPr>
        </p:nvGraphicFramePr>
        <p:xfrm>
          <a:off x="267639" y="3042825"/>
          <a:ext cx="11701026" cy="289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5956">
                  <a:extLst>
                    <a:ext uri="{9D8B030D-6E8A-4147-A177-3AD203B41FA5}">
                      <a16:colId xmlns:a16="http://schemas.microsoft.com/office/drawing/2014/main" val="1087615560"/>
                    </a:ext>
                  </a:extLst>
                </a:gridCol>
                <a:gridCol w="7575070">
                  <a:extLst>
                    <a:ext uri="{9D8B030D-6E8A-4147-A177-3AD203B41FA5}">
                      <a16:colId xmlns:a16="http://schemas.microsoft.com/office/drawing/2014/main" val="2967951851"/>
                    </a:ext>
                  </a:extLst>
                </a:gridCol>
              </a:tblGrid>
              <a:tr h="579093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포토 트랜지스터의 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빛의 수준 감지하고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빛의 수준에 따라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이미터와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컬렉터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사이에 흐르는 전류 변경하는 반도체 장치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002308"/>
                  </a:ext>
                </a:extLst>
              </a:tr>
              <a:tr h="97781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b="0" dirty="0"/>
                        <a:t>포토 트랜지스터의 동작원리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베이스 접합부에 빛이 오면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발광 다이오드와 반대의 원리로 빛 에너지에 의해 전류가 흐름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베이스 전류에 의해 전류 증폭된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컬렉터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전류가 흐르는 원리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217096"/>
                  </a:ext>
                </a:extLst>
              </a:tr>
              <a:tr h="579093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포토 트랜지스터의 장점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입사광이 동일하더라도 더 많은 광전류를 생성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응답 시간이 더 빠름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/>
                        <a:t>노이즈 간섭 받지 않음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742194"/>
                  </a:ext>
                </a:extLst>
              </a:tr>
              <a:tr h="579093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포토 트랜지스터의 단점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전자기장이 방해하면 효율 감소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높은 주파수에서 제대로 작동 안함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/>
                        <a:t>전기 스파이크가 자주 발생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2035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CF016E4-B380-43C1-8627-2EE87EE3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486" y="1619075"/>
            <a:ext cx="2143424" cy="5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2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64703" y="1332124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포토 센서 </a:t>
            </a:r>
            <a:r>
              <a:rPr lang="en-US" altLang="ko-KR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 센서 </a:t>
            </a:r>
            <a:r>
              <a:rPr lang="en-US" altLang="ko-KR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빛을 사용하는 센서</a:t>
            </a:r>
            <a:r>
              <a:rPr lang="en-US" altLang="ko-KR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101916"/>
              <a:ext cx="37080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적외선 센서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800" spc="-30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반사형 구조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7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5D72FA0-D791-4B18-8600-D4DB7F0AA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94039"/>
              </p:ext>
            </p:extLst>
          </p:nvPr>
        </p:nvGraphicFramePr>
        <p:xfrm>
          <a:off x="108000" y="2374900"/>
          <a:ext cx="11972147" cy="1501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587">
                  <a:extLst>
                    <a:ext uri="{9D8B030D-6E8A-4147-A177-3AD203B41FA5}">
                      <a16:colId xmlns:a16="http://schemas.microsoft.com/office/drawing/2014/main" val="661514010"/>
                    </a:ext>
                  </a:extLst>
                </a:gridCol>
                <a:gridCol w="2731163">
                  <a:extLst>
                    <a:ext uri="{9D8B030D-6E8A-4147-A177-3AD203B41FA5}">
                      <a16:colId xmlns:a16="http://schemas.microsoft.com/office/drawing/2014/main" val="275090053"/>
                    </a:ext>
                  </a:extLst>
                </a:gridCol>
                <a:gridCol w="6748397">
                  <a:extLst>
                    <a:ext uri="{9D8B030D-6E8A-4147-A177-3AD203B41FA5}">
                      <a16:colId xmlns:a16="http://schemas.microsoft.com/office/drawing/2014/main" val="3328642198"/>
                    </a:ext>
                  </a:extLst>
                </a:gridCol>
              </a:tblGrid>
              <a:tr h="349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55340"/>
                  </a:ext>
                </a:extLst>
              </a:tr>
              <a:tr h="1135796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/>
                        <a:t>반사형 적외선 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 거리의 비 접촉 검지용 센서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바닥위의 라인 등 검출 가능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물체에 적외선 발광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반사파를 포토 </a:t>
                      </a:r>
                      <a:r>
                        <a:rPr lang="en-US" altLang="ko-KR" dirty="0"/>
                        <a:t>TR</a:t>
                      </a:r>
                      <a:r>
                        <a:rPr lang="ko-KR" altLang="en-US" dirty="0"/>
                        <a:t>로 받음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latinLnBrk="1"/>
                      <a:r>
                        <a:rPr lang="ko-KR" altLang="en-US" dirty="0"/>
                        <a:t>반사광 세기에 비례한 출력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54791"/>
                  </a:ext>
                </a:extLst>
              </a:tr>
            </a:tbl>
          </a:graphicData>
        </a:graphic>
      </p:graphicFrame>
      <p:graphicFrame>
        <p:nvGraphicFramePr>
          <p:cNvPr id="32" name="표 2">
            <a:extLst>
              <a:ext uri="{FF2B5EF4-FFF2-40B4-BE49-F238E27FC236}">
                <a16:creationId xmlns:a16="http://schemas.microsoft.com/office/drawing/2014/main" id="{54F1645F-BA99-49F5-8901-CC61834AC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242849"/>
              </p:ext>
            </p:extLst>
          </p:nvPr>
        </p:nvGraphicFramePr>
        <p:xfrm>
          <a:off x="132080" y="4733605"/>
          <a:ext cx="11972147" cy="1501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587">
                  <a:extLst>
                    <a:ext uri="{9D8B030D-6E8A-4147-A177-3AD203B41FA5}">
                      <a16:colId xmlns:a16="http://schemas.microsoft.com/office/drawing/2014/main" val="661514010"/>
                    </a:ext>
                  </a:extLst>
                </a:gridCol>
                <a:gridCol w="2731163">
                  <a:extLst>
                    <a:ext uri="{9D8B030D-6E8A-4147-A177-3AD203B41FA5}">
                      <a16:colId xmlns:a16="http://schemas.microsoft.com/office/drawing/2014/main" val="275090053"/>
                    </a:ext>
                  </a:extLst>
                </a:gridCol>
                <a:gridCol w="6748397">
                  <a:extLst>
                    <a:ext uri="{9D8B030D-6E8A-4147-A177-3AD203B41FA5}">
                      <a16:colId xmlns:a16="http://schemas.microsoft.com/office/drawing/2014/main" val="3328642198"/>
                    </a:ext>
                  </a:extLst>
                </a:gridCol>
              </a:tblGrid>
              <a:tr h="349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55340"/>
                  </a:ext>
                </a:extLst>
              </a:tr>
              <a:tr h="1135796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/>
                        <a:t>포토 </a:t>
                      </a:r>
                      <a:r>
                        <a:rPr lang="ko-KR" altLang="en-US" sz="2000" dirty="0" err="1"/>
                        <a:t>인터럽터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적외선의 </a:t>
                      </a:r>
                      <a:r>
                        <a:rPr lang="ko-KR" altLang="en-US" dirty="0"/>
                        <a:t>출력 측과 입력 측이 일체화 된 센서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적외선의 발광 다이오드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포토 </a:t>
                      </a:r>
                      <a:r>
                        <a:rPr lang="en-US" altLang="ko-KR" dirty="0"/>
                        <a:t>TR</a:t>
                      </a:r>
                      <a:r>
                        <a:rPr lang="ko-KR" altLang="en-US" dirty="0"/>
                        <a:t> 케이스로 통합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반사형 적외선 센서와 원리 동일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54791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C9806EBB-F514-4B22-953B-512A85F1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17" y="5227320"/>
            <a:ext cx="2576935" cy="9563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46255A0-628C-48C6-9600-9F2360A2D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5"/>
          <a:stretch/>
        </p:blipFill>
        <p:spPr>
          <a:xfrm>
            <a:off x="2608976" y="2816474"/>
            <a:ext cx="2684476" cy="9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5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7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6,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5D72FA0-D791-4B18-8600-D4DB7F0AA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58552"/>
              </p:ext>
            </p:extLst>
          </p:nvPr>
        </p:nvGraphicFramePr>
        <p:xfrm>
          <a:off x="108000" y="2374900"/>
          <a:ext cx="11972147" cy="1501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587">
                  <a:extLst>
                    <a:ext uri="{9D8B030D-6E8A-4147-A177-3AD203B41FA5}">
                      <a16:colId xmlns:a16="http://schemas.microsoft.com/office/drawing/2014/main" val="661514010"/>
                    </a:ext>
                  </a:extLst>
                </a:gridCol>
                <a:gridCol w="2731163">
                  <a:extLst>
                    <a:ext uri="{9D8B030D-6E8A-4147-A177-3AD203B41FA5}">
                      <a16:colId xmlns:a16="http://schemas.microsoft.com/office/drawing/2014/main" val="275090053"/>
                    </a:ext>
                  </a:extLst>
                </a:gridCol>
                <a:gridCol w="6748397">
                  <a:extLst>
                    <a:ext uri="{9D8B030D-6E8A-4147-A177-3AD203B41FA5}">
                      <a16:colId xmlns:a16="http://schemas.microsoft.com/office/drawing/2014/main" val="3328642198"/>
                    </a:ext>
                  </a:extLst>
                </a:gridCol>
              </a:tblGrid>
              <a:tr h="349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55340"/>
                  </a:ext>
                </a:extLst>
              </a:tr>
              <a:tr h="1135796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/>
                        <a:t>투과형 적외선 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적외선 광이 차단되면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물체 검출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반사형 센서 보다 더 떨어진 곳 물체 검지하고 싶을 경우 사용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조명이나 태양광 등의 외부 빛의 차단을 위해 막 등을 설치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54791"/>
                  </a:ext>
                </a:extLst>
              </a:tr>
            </a:tbl>
          </a:graphicData>
        </a:graphic>
      </p:graphicFrame>
      <p:graphicFrame>
        <p:nvGraphicFramePr>
          <p:cNvPr id="32" name="표 2">
            <a:extLst>
              <a:ext uri="{FF2B5EF4-FFF2-40B4-BE49-F238E27FC236}">
                <a16:creationId xmlns:a16="http://schemas.microsoft.com/office/drawing/2014/main" id="{54F1645F-BA99-49F5-8901-CC61834AC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304363"/>
              </p:ext>
            </p:extLst>
          </p:nvPr>
        </p:nvGraphicFramePr>
        <p:xfrm>
          <a:off x="132080" y="4733605"/>
          <a:ext cx="11972147" cy="1501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587">
                  <a:extLst>
                    <a:ext uri="{9D8B030D-6E8A-4147-A177-3AD203B41FA5}">
                      <a16:colId xmlns:a16="http://schemas.microsoft.com/office/drawing/2014/main" val="661514010"/>
                    </a:ext>
                  </a:extLst>
                </a:gridCol>
                <a:gridCol w="2731163">
                  <a:extLst>
                    <a:ext uri="{9D8B030D-6E8A-4147-A177-3AD203B41FA5}">
                      <a16:colId xmlns:a16="http://schemas.microsoft.com/office/drawing/2014/main" val="275090053"/>
                    </a:ext>
                  </a:extLst>
                </a:gridCol>
                <a:gridCol w="6748397">
                  <a:extLst>
                    <a:ext uri="{9D8B030D-6E8A-4147-A177-3AD203B41FA5}">
                      <a16:colId xmlns:a16="http://schemas.microsoft.com/office/drawing/2014/main" val="3328642198"/>
                    </a:ext>
                  </a:extLst>
                </a:gridCol>
              </a:tblGrid>
              <a:tr h="349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55340"/>
                  </a:ext>
                </a:extLst>
              </a:tr>
              <a:tr h="1135796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/>
                        <a:t>포토 </a:t>
                      </a:r>
                      <a:r>
                        <a:rPr lang="ko-KR" altLang="en-US" sz="2000" dirty="0" err="1"/>
                        <a:t>인터럽터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적외선의 출력 측과 입력 측이 일체화 된 센서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투과형 적외선 센서와 원리 동일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54791"/>
                  </a:ext>
                </a:extLst>
              </a:tr>
            </a:tbl>
          </a:graphicData>
        </a:graphic>
      </p:graphicFrame>
      <p:pic>
        <p:nvPicPr>
          <p:cNvPr id="15" name="Picture 6">
            <a:extLst>
              <a:ext uri="{FF2B5EF4-FFF2-40B4-BE49-F238E27FC236}">
                <a16:creationId xmlns:a16="http://schemas.microsoft.com/office/drawing/2014/main" id="{39AAA72A-A9D1-43C7-B385-A07270A4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80" t="26410" r="63850" b="31958"/>
          <a:stretch>
            <a:fillRect/>
          </a:stretch>
        </p:blipFill>
        <p:spPr>
          <a:xfrm>
            <a:off x="2692867" y="5150840"/>
            <a:ext cx="2583808" cy="102345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E4277316-A5EC-4D5A-951A-FF32DB9A2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76" t="28726" r="32700" b="40369"/>
          <a:stretch>
            <a:fillRect/>
          </a:stretch>
        </p:blipFill>
        <p:spPr>
          <a:xfrm>
            <a:off x="2807132" y="2828375"/>
            <a:ext cx="1026638" cy="9015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8A094B29-0D1D-4E1F-BD5B-0D8779E118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23" t="43702" r="47425" b="28839"/>
          <a:stretch>
            <a:fillRect/>
          </a:stretch>
        </p:blipFill>
        <p:spPr>
          <a:xfrm>
            <a:off x="4084279" y="2828376"/>
            <a:ext cx="1026638" cy="9015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54E32D-B178-41B2-9D42-65EAB2916698}"/>
              </a:ext>
            </a:extLst>
          </p:cNvPr>
          <p:cNvSpPr txBox="1"/>
          <p:nvPr/>
        </p:nvSpPr>
        <p:spPr>
          <a:xfrm>
            <a:off x="875104" y="101916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적외선 센서</a:t>
            </a:r>
            <a:r>
              <a: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투과형 구조</a:t>
            </a:r>
            <a:r>
              <a: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864A1-DF82-40EC-A266-0FBA521E9235}"/>
              </a:ext>
            </a:extLst>
          </p:cNvPr>
          <p:cNvSpPr txBox="1"/>
          <p:nvPr/>
        </p:nvSpPr>
        <p:spPr>
          <a:xfrm>
            <a:off x="364703" y="1332124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포토 센서 </a:t>
            </a:r>
            <a:r>
              <a:rPr lang="en-US" altLang="ko-KR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 센서 </a:t>
            </a:r>
            <a:r>
              <a:rPr lang="en-US" altLang="ko-KR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빛을 사용하는 센서</a:t>
            </a:r>
            <a:r>
              <a:rPr lang="en-US" altLang="ko-KR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987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7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8,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5D72FA0-D791-4B18-8600-D4DB7F0AA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350197"/>
              </p:ext>
            </p:extLst>
          </p:nvPr>
        </p:nvGraphicFramePr>
        <p:xfrm>
          <a:off x="109926" y="2641844"/>
          <a:ext cx="11972147" cy="321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587">
                  <a:extLst>
                    <a:ext uri="{9D8B030D-6E8A-4147-A177-3AD203B41FA5}">
                      <a16:colId xmlns:a16="http://schemas.microsoft.com/office/drawing/2014/main" val="661514010"/>
                    </a:ext>
                  </a:extLst>
                </a:gridCol>
                <a:gridCol w="2591787">
                  <a:extLst>
                    <a:ext uri="{9D8B030D-6E8A-4147-A177-3AD203B41FA5}">
                      <a16:colId xmlns:a16="http://schemas.microsoft.com/office/drawing/2014/main" val="275090053"/>
                    </a:ext>
                  </a:extLst>
                </a:gridCol>
                <a:gridCol w="6887773">
                  <a:extLst>
                    <a:ext uri="{9D8B030D-6E8A-4147-A177-3AD203B41FA5}">
                      <a16:colId xmlns:a16="http://schemas.microsoft.com/office/drawing/2014/main" val="3328642198"/>
                    </a:ext>
                  </a:extLst>
                </a:gridCol>
              </a:tblGrid>
              <a:tr h="495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55340"/>
                  </a:ext>
                </a:extLst>
              </a:tr>
              <a:tr h="2723290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적외선 수광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내부에 포토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 증폭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복조 등의 기능을 갖도록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LSI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 만든 것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일반적인 적외선 리모컨 통신기에서 빛을 수신할 수 있는 전용 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IC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모듈로 되어 있음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적외선 신호를 약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38kHz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 변조 하고 있으므로 외부 빛이나 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조명 등에도 안정하게 정확한 신호 검출 가능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*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LSI(Large scale integration)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고밀도 집적회로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대규모 집적회로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*복조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혼합된 신호에서 본래의 신호를 만들어 내는 것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5479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554E32D-B178-41B2-9D42-65EAB2916698}"/>
              </a:ext>
            </a:extLst>
          </p:cNvPr>
          <p:cNvSpPr txBox="1"/>
          <p:nvPr/>
        </p:nvSpPr>
        <p:spPr>
          <a:xfrm>
            <a:off x="875104" y="101916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적외선 센서</a:t>
            </a:r>
            <a:r>
              <a: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리모컨용 센서</a:t>
            </a:r>
            <a:r>
              <a: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1DE70F56-2186-4D71-88D6-6A700353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1" t="8432" r="48429" b="9221"/>
          <a:stretch>
            <a:fillRect/>
          </a:stretch>
        </p:blipFill>
        <p:spPr>
          <a:xfrm>
            <a:off x="2790621" y="3429000"/>
            <a:ext cx="2288330" cy="21643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59D4F-0FA9-4D92-A9EC-CACF7B470B45}"/>
              </a:ext>
            </a:extLst>
          </p:cNvPr>
          <p:cNvSpPr txBox="1"/>
          <p:nvPr/>
        </p:nvSpPr>
        <p:spPr>
          <a:xfrm>
            <a:off x="364703" y="1332124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포토 센서 </a:t>
            </a:r>
            <a:r>
              <a:rPr lang="en-US" altLang="ko-KR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 센서 </a:t>
            </a:r>
            <a:r>
              <a:rPr lang="en-US" altLang="ko-KR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빛을 사용하는 센서</a:t>
            </a:r>
            <a:r>
              <a:rPr lang="en-US" altLang="ko-KR" sz="2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89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40EFFF-C8D4-49AC-BBF1-F300C00F79E0}"/>
              </a:ext>
            </a:extLst>
          </p:cNvPr>
          <p:cNvSpPr/>
          <p:nvPr/>
        </p:nvSpPr>
        <p:spPr>
          <a:xfrm>
            <a:off x="478172" y="3112316"/>
            <a:ext cx="11190914" cy="2902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반사형</a:t>
            </a:r>
            <a:endParaRPr lang="ko-KR" altLang="en-US" sz="2000" spc="-3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101916"/>
              <a:ext cx="5113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물체 검지용 적외선 센서 사용 방법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7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5, 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3B6FBB1E-4871-4471-B132-F7B5906C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75" t="43579" r="10964" b="32086"/>
          <a:stretch>
            <a:fillRect/>
          </a:stretch>
        </p:blipFill>
        <p:spPr>
          <a:xfrm>
            <a:off x="6389844" y="3423361"/>
            <a:ext cx="4622334" cy="22804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1838D1-0F9F-4198-8EE1-EBAFF838D135}"/>
              </a:ext>
            </a:extLst>
          </p:cNvPr>
          <p:cNvSpPr txBox="1"/>
          <p:nvPr/>
        </p:nvSpPr>
        <p:spPr>
          <a:xfrm>
            <a:off x="6389844" y="6014903"/>
            <a:ext cx="359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Eimitter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발광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Receiver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수광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C0B6A2-3BBE-4ECF-8E66-58584C9905C8}"/>
              </a:ext>
            </a:extLst>
          </p:cNvPr>
          <p:cNvSpPr/>
          <p:nvPr/>
        </p:nvSpPr>
        <p:spPr>
          <a:xfrm>
            <a:off x="522914" y="1882799"/>
            <a:ext cx="5192783" cy="931671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적외선 출력 부분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적외선 발광 다이오드 배치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적외선 입력 부분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수광 센서나 포토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892C4D-5584-4F63-A6E8-CDB5180328C2}"/>
              </a:ext>
            </a:extLst>
          </p:cNvPr>
          <p:cNvSpPr/>
          <p:nvPr/>
        </p:nvSpPr>
        <p:spPr>
          <a:xfrm>
            <a:off x="6389844" y="1869596"/>
            <a:ext cx="5279242" cy="931671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빛 피하기 위해 막의 색을 고를 땐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반사가 적은 흑색이 좋음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D6E22C-9938-4B6C-811D-3B10C60E6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b="4847"/>
          <a:stretch/>
        </p:blipFill>
        <p:spPr>
          <a:xfrm>
            <a:off x="1093364" y="3423361"/>
            <a:ext cx="4622333" cy="22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21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4035</TotalTime>
  <Words>738</Words>
  <Application>Microsoft Office PowerPoint</Application>
  <PresentationFormat>와이드스크린</PresentationFormat>
  <Paragraphs>163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Glory</cp:lastModifiedBy>
  <cp:revision>42</cp:revision>
  <dcterms:created xsi:type="dcterms:W3CDTF">2020-09-07T02:34:06Z</dcterms:created>
  <dcterms:modified xsi:type="dcterms:W3CDTF">2022-03-23T10:09:27Z</dcterms:modified>
</cp:coreProperties>
</file>